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8" r:id="rId4"/>
    <p:sldId id="257" r:id="rId5"/>
    <p:sldId id="258" r:id="rId6"/>
    <p:sldId id="274" r:id="rId7"/>
    <p:sldId id="272" r:id="rId8"/>
    <p:sldId id="270" r:id="rId9"/>
    <p:sldId id="271" r:id="rId10"/>
    <p:sldId id="259" r:id="rId11"/>
    <p:sldId id="267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40" autoAdjust="0"/>
  </p:normalViewPr>
  <p:slideViewPr>
    <p:cSldViewPr snapToObjects="1">
      <p:cViewPr>
        <p:scale>
          <a:sx n="76" d="100"/>
          <a:sy n="76" d="100"/>
        </p:scale>
        <p:origin x="-1448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 anchorCtr="0">
            <a:noAutofit/>
          </a:bodyPr>
          <a:lstStyle>
            <a:lvl1pPr>
              <a:defRPr sz="5600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 anchorCtr="0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1565"/>
            <a:ext cx="8229600" cy="387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070B8A4-1FD7-A846-AE9C-9A98B944BB27}" type="datetimeFigureOut">
              <a:rPr lang="en-US" smtClean="0"/>
              <a:pPr/>
              <a:t>13-09-15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494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AEBC817-7ADC-754A-B0FD-7C0B9092A5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Tx/>
        <a:buBlip>
          <a:blip r:embed="rId1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lvCzCgVCl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pogeschiedenis.nl/speler.WO_VPRO_041230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xZOrWK6d4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FHGFZxtnY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GZm7EOamW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LOeaYjRME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PdVqWuqUs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9dtRCWWX64" TargetMode="Externa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8229600" cy="2387351"/>
          </a:xfrm>
        </p:spPr>
        <p:txBody>
          <a:bodyPr/>
          <a:lstStyle/>
          <a:p>
            <a:r>
              <a:rPr lang="en-US" sz="8800" dirty="0" err="1" smtClean="0">
                <a:latin typeface="Arial"/>
                <a:cs typeface="Arial"/>
              </a:rPr>
              <a:t>Popmuziek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80928"/>
            <a:ext cx="8229600" cy="2857871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err="1" smtClean="0">
                <a:latin typeface="Arial"/>
                <a:cs typeface="Arial"/>
              </a:rPr>
              <a:t>Amerika</a:t>
            </a:r>
            <a:r>
              <a:rPr lang="en-US" sz="3500" dirty="0" smtClean="0">
                <a:latin typeface="Arial"/>
                <a:cs typeface="Arial"/>
              </a:rPr>
              <a:t> en </a:t>
            </a:r>
            <a:r>
              <a:rPr lang="en-US" sz="3500" dirty="0" err="1" smtClean="0">
                <a:latin typeface="Arial"/>
                <a:cs typeface="Arial"/>
              </a:rPr>
              <a:t>Engeland</a:t>
            </a:r>
            <a:r>
              <a:rPr lang="en-US" sz="3500" dirty="0" smtClean="0">
                <a:latin typeface="Arial"/>
                <a:cs typeface="Arial"/>
              </a:rPr>
              <a:t> 50/60 </a:t>
            </a:r>
            <a:r>
              <a:rPr lang="en-US" sz="3500" dirty="0" err="1" smtClean="0">
                <a:latin typeface="Arial"/>
                <a:cs typeface="Arial"/>
              </a:rPr>
              <a:t>jaren</a:t>
            </a:r>
            <a:endParaRPr lang="en-US" sz="35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“ Rock and Roll music, if you like it, if you feel it, you can’t help but move to it. That’s what happens to me. I can’t help it. “</a:t>
            </a:r>
          </a:p>
          <a:p>
            <a:r>
              <a:rPr lang="en-US" i="1" dirty="0" smtClean="0">
                <a:latin typeface="Arial"/>
                <a:cs typeface="Arial"/>
              </a:rPr>
              <a:t>Elvis Presley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-1587751" y="45311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Arial"/>
                <a:cs typeface="Arial"/>
              </a:rPr>
              <a:t>Britse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r>
              <a:rPr lang="en-US" sz="6000" dirty="0" err="1" smtClean="0">
                <a:latin typeface="Arial"/>
                <a:cs typeface="Arial"/>
              </a:rPr>
              <a:t>popmuziek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br>
              <a:rPr lang="en-US" sz="6000" dirty="0" smtClean="0">
                <a:latin typeface="Arial"/>
                <a:cs typeface="Arial"/>
              </a:rPr>
            </a:br>
            <a:r>
              <a:rPr lang="en-US" sz="6000" dirty="0" err="1" smtClean="0">
                <a:latin typeface="Arial"/>
                <a:cs typeface="Arial"/>
              </a:rPr>
              <a:t>jaren</a:t>
            </a:r>
            <a:r>
              <a:rPr lang="en-US" sz="6000" dirty="0" smtClean="0">
                <a:latin typeface="Arial"/>
                <a:cs typeface="Arial"/>
              </a:rPr>
              <a:t> ‘60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Bands </a:t>
            </a:r>
            <a:r>
              <a:rPr lang="en-US" dirty="0" err="1" smtClean="0">
                <a:latin typeface="Arial"/>
                <a:cs typeface="Arial"/>
              </a:rPr>
              <a:t>treden</a:t>
            </a:r>
            <a:r>
              <a:rPr lang="en-US" dirty="0" smtClean="0">
                <a:latin typeface="Arial"/>
                <a:cs typeface="Arial"/>
              </a:rPr>
              <a:t> op </a:t>
            </a:r>
            <a:r>
              <a:rPr lang="en-US" dirty="0" err="1" smtClean="0">
                <a:latin typeface="Arial"/>
                <a:cs typeface="Arial"/>
              </a:rPr>
              <a:t>als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u="sng" dirty="0" err="1" smtClean="0">
                <a:latin typeface="Arial"/>
                <a:cs typeface="Arial"/>
              </a:rPr>
              <a:t>collectief</a:t>
            </a:r>
            <a:endParaRPr lang="en-US" u="sng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Zichtbare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kenmerken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kleding</a:t>
            </a:r>
            <a:r>
              <a:rPr lang="en-US" dirty="0" smtClean="0">
                <a:latin typeface="Arial"/>
                <a:cs typeface="Arial"/>
              </a:rPr>
              <a:t> en </a:t>
            </a:r>
            <a:r>
              <a:rPr lang="en-US" dirty="0" err="1" smtClean="0">
                <a:latin typeface="Arial"/>
                <a:cs typeface="Arial"/>
              </a:rPr>
              <a:t>haardracht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Beatles –mania</a:t>
            </a:r>
          </a:p>
          <a:p>
            <a:r>
              <a:rPr lang="pl-PL" dirty="0">
                <a:hlinkClick r:id="rId2"/>
              </a:rPr>
              <a:t>https://www.youtube.com/watch?v=</a:t>
            </a:r>
            <a:r>
              <a:rPr lang="pl-PL" dirty="0" smtClean="0">
                <a:hlinkClick r:id="rId2"/>
              </a:rPr>
              <a:t>JlvCzCgVClw</a:t>
            </a:r>
            <a:endParaRPr lang="pl-PL" dirty="0" smtClean="0"/>
          </a:p>
          <a:p>
            <a:endParaRPr lang="en-US" dirty="0" smtClean="0"/>
          </a:p>
        </p:txBody>
      </p:sp>
      <p:pic>
        <p:nvPicPr>
          <p:cNvPr id="4" name="Picture 3" descr="220px-The_Fa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44" y="2971800"/>
            <a:ext cx="2461260" cy="2461260"/>
          </a:xfrm>
          <a:prstGeom prst="rect">
            <a:avLst/>
          </a:prstGeom>
        </p:spPr>
      </p:pic>
      <p:pic>
        <p:nvPicPr>
          <p:cNvPr id="5" name="Picture 4" descr="mug_-_les_beatles-16275451-frnt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22800"/>
            <a:ext cx="1395040" cy="1758528"/>
          </a:xfrm>
          <a:prstGeom prst="rect">
            <a:avLst/>
          </a:prstGeom>
        </p:spPr>
      </p:pic>
      <p:pic>
        <p:nvPicPr>
          <p:cNvPr id="6" name="Picture 5" descr="VN64080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4819650"/>
            <a:ext cx="2717800" cy="1561678"/>
          </a:xfrm>
          <a:prstGeom prst="rect">
            <a:avLst/>
          </a:prstGeom>
        </p:spPr>
      </p:pic>
      <p:pic>
        <p:nvPicPr>
          <p:cNvPr id="7" name="Picture 6" descr="40-0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845050"/>
            <a:ext cx="1517650" cy="1536278"/>
          </a:xfrm>
          <a:prstGeom prst="rect">
            <a:avLst/>
          </a:prstGeom>
        </p:spPr>
      </p:pic>
      <p:pic>
        <p:nvPicPr>
          <p:cNvPr id="8" name="Afbeelding 7" descr="s960x720_e05b933805f085991fdb61433e240026bd45ec5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87" y="1035859"/>
            <a:ext cx="2022872" cy="145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/>
                <a:cs typeface="Arial"/>
              </a:rPr>
              <a:t>Beatles-mania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Hysterische taferelen tijdens het  optreden van de </a:t>
            </a:r>
            <a:r>
              <a:rPr lang="nl-NL" b="1" dirty="0" err="1"/>
              <a:t>Beatles</a:t>
            </a:r>
            <a:r>
              <a:rPr lang="nl-NL" b="1" dirty="0"/>
              <a:t> in Nederland, juni 1964. Ze traden op voor een tv-show in Hillegom, een rondvaarttocht door Amsterdam en twee concerten in een veilinghal in het </a:t>
            </a:r>
            <a:r>
              <a:rPr lang="nl-NL" b="1" dirty="0" err="1"/>
              <a:t>Westfriese</a:t>
            </a:r>
            <a:r>
              <a:rPr lang="nl-NL" b="1" dirty="0"/>
              <a:t> dorp Blokker. Diskjockey Willem van Kooten van Radio Veronica was bij het live-concert in Blokker: "Het was een vreselijke herrie, één langgerekte schreeuw was het. Je hoorde absoluut niets van de muziek, alleen maar gegil." 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Beatleman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61564"/>
            <a:ext cx="2376264" cy="1595427"/>
          </a:xfrm>
          <a:prstGeom prst="rect">
            <a:avLst/>
          </a:prstGeom>
        </p:spPr>
      </p:pic>
      <p:pic>
        <p:nvPicPr>
          <p:cNvPr id="5" name="Afbeelding 4" descr="Beatlemani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61564"/>
            <a:ext cx="2592288" cy="18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Beatles</a:t>
            </a:r>
            <a:r>
              <a:rPr lang="nl-NL" dirty="0" smtClean="0"/>
              <a:t>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http://www.npogeschiedenis.nl/speler.WO_VPRO_041230.</a:t>
            </a:r>
            <a:r>
              <a:rPr lang="nl-NL" dirty="0" smtClean="0">
                <a:hlinkClick r:id="rId2"/>
              </a:rPr>
              <a:t>html</a:t>
            </a:r>
            <a:endParaRPr lang="nl-NL" dirty="0" smtClean="0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99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Rebels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Rolling Stones – I can’t get no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	satisfaction!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# The Who – </a:t>
            </a:r>
            <a:r>
              <a:rPr lang="en-US" dirty="0" err="1" smtClean="0">
                <a:latin typeface="Arial"/>
                <a:cs typeface="Arial"/>
              </a:rPr>
              <a:t>provoceren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nl-NL" dirty="0" smtClean="0">
                <a:latin typeface="Arial"/>
                <a:cs typeface="Arial"/>
                <a:hlinkClick r:id="rId2"/>
              </a:rPr>
              <a:t>http://www.youtube.com/w</a:t>
            </a:r>
            <a:r>
              <a:rPr lang="nl-NL" dirty="0" smtClean="0">
                <a:hlinkClick r:id="rId2"/>
              </a:rPr>
              <a:t>atch?v=7xZOrWK6d4g</a:t>
            </a:r>
            <a:endParaRPr lang="nl-NL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rolling-stones-the-lips-5000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3765"/>
            <a:ext cx="2209800" cy="2895600"/>
          </a:xfrm>
          <a:prstGeom prst="rect">
            <a:avLst/>
          </a:prstGeom>
        </p:spPr>
      </p:pic>
      <p:pic>
        <p:nvPicPr>
          <p:cNvPr id="5" name="Picture 4" descr="zap_w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95" y="3180558"/>
            <a:ext cx="2209800" cy="311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Nog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provoceren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 descr="minirok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17" y="1762125"/>
            <a:ext cx="4886565" cy="38766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Hoe </a:t>
            </a:r>
            <a:r>
              <a:rPr lang="en-US" sz="4400" dirty="0" err="1" smtClean="0">
                <a:latin typeface="Arial"/>
                <a:cs typeface="Arial"/>
              </a:rPr>
              <a:t>zagen</a:t>
            </a:r>
            <a:r>
              <a:rPr lang="en-US" sz="4400" dirty="0" smtClean="0">
                <a:latin typeface="Arial"/>
                <a:cs typeface="Arial"/>
              </a:rPr>
              <a:t> de </a:t>
            </a:r>
            <a:r>
              <a:rPr lang="en-US" sz="4400" dirty="0" err="1" smtClean="0">
                <a:latin typeface="Arial"/>
                <a:cs typeface="Arial"/>
              </a:rPr>
              <a:t>jaren</a:t>
            </a:r>
            <a:r>
              <a:rPr lang="en-US" sz="4400" dirty="0" smtClean="0">
                <a:latin typeface="Arial"/>
                <a:cs typeface="Arial"/>
              </a:rPr>
              <a:t> ‘50 </a:t>
            </a:r>
            <a:r>
              <a:rPr lang="en-US" sz="4400" dirty="0" err="1" smtClean="0">
                <a:latin typeface="Arial"/>
                <a:cs typeface="Arial"/>
              </a:rPr>
              <a:t>eruit</a:t>
            </a:r>
            <a:r>
              <a:rPr lang="en-US" sz="4400" dirty="0" smtClean="0">
                <a:latin typeface="Arial"/>
                <a:cs typeface="Arial"/>
              </a:rPr>
              <a:t>?</a:t>
            </a:r>
            <a:endParaRPr lang="en-US"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jr50-06_luisteren_naar_de_rad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7" r="-27747"/>
          <a:stretch>
            <a:fillRect/>
          </a:stretch>
        </p:blipFill>
        <p:spPr>
          <a:xfrm>
            <a:off x="-1038393" y="0"/>
            <a:ext cx="6923112" cy="3877235"/>
          </a:xfrm>
        </p:spPr>
      </p:pic>
      <p:pic>
        <p:nvPicPr>
          <p:cNvPr id="5" name="Afbeelding 4" descr="dyn002_original_400_247_pjpeg__6531c6385a6bc2a18cb279c56e6872ed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791"/>
            <a:ext cx="4355976" cy="3399917"/>
          </a:xfrm>
          <a:prstGeom prst="rect">
            <a:avLst/>
          </a:prstGeom>
        </p:spPr>
      </p:pic>
      <p:pic>
        <p:nvPicPr>
          <p:cNvPr id="6" name="Afbeelding 5" descr="rock-and-roll-0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1825178" cy="2257350"/>
          </a:xfrm>
          <a:prstGeom prst="rect">
            <a:avLst/>
          </a:prstGeom>
        </p:spPr>
      </p:pic>
      <p:pic>
        <p:nvPicPr>
          <p:cNvPr id="7" name="Afbeelding 6" descr="JukeBox__115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58" y="3432708"/>
            <a:ext cx="2341341" cy="3460145"/>
          </a:xfrm>
          <a:prstGeom prst="rect">
            <a:avLst/>
          </a:prstGeom>
        </p:spPr>
      </p:pic>
      <p:pic>
        <p:nvPicPr>
          <p:cNvPr id="8" name="Afbeelding 7" descr="27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63" y="3021232"/>
            <a:ext cx="2306712" cy="1712005"/>
          </a:xfrm>
          <a:prstGeom prst="rect">
            <a:avLst/>
          </a:prstGeom>
        </p:spPr>
      </p:pic>
      <p:pic>
        <p:nvPicPr>
          <p:cNvPr id="9" name="Afbeelding 8" descr="Aso, Nozem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" y="3967909"/>
            <a:ext cx="1764099" cy="2892783"/>
          </a:xfrm>
          <a:prstGeom prst="rect">
            <a:avLst/>
          </a:prstGeom>
        </p:spPr>
      </p:pic>
      <p:pic>
        <p:nvPicPr>
          <p:cNvPr id="10" name="Afbeelding 9" descr="s900x600_a7469d6141488bf5068c77cd5dae582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5" y="3967909"/>
            <a:ext cx="2853060" cy="2852936"/>
          </a:xfrm>
          <a:prstGeom prst="rect">
            <a:avLst/>
          </a:prstGeom>
        </p:spPr>
      </p:pic>
      <p:pic>
        <p:nvPicPr>
          <p:cNvPr id="3" name="Afbeelding 2" descr="feb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423442"/>
            <a:ext cx="1943703" cy="19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 smtClean="0">
                <a:latin typeface="Arial"/>
                <a:cs typeface="Arial"/>
              </a:rPr>
              <a:t>“A white boy who sounded black”</a:t>
            </a:r>
            <a:r>
              <a:rPr lang="en-US" sz="3100" dirty="0" smtClean="0">
                <a:latin typeface="Arial"/>
                <a:cs typeface="Arial"/>
              </a:rPr>
              <a:t/>
            </a:r>
            <a:br>
              <a:rPr lang="en-US" sz="3100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Amerika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jaren</a:t>
            </a:r>
            <a:r>
              <a:rPr lang="en-US" dirty="0" smtClean="0">
                <a:latin typeface="Arial"/>
                <a:cs typeface="Arial"/>
              </a:rPr>
              <a:t> ‘50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62" dirty="0" err="1" smtClean="0">
                <a:latin typeface="Arial"/>
                <a:cs typeface="Arial"/>
              </a:rPr>
              <a:t>Scheiding</a:t>
            </a:r>
            <a:r>
              <a:rPr lang="en-US" sz="2162" dirty="0" smtClean="0">
                <a:latin typeface="Arial"/>
                <a:cs typeface="Arial"/>
              </a:rPr>
              <a:t> blank en </a:t>
            </a:r>
            <a:r>
              <a:rPr lang="en-US" sz="2162" dirty="0" err="1" smtClean="0">
                <a:latin typeface="Arial"/>
                <a:cs typeface="Arial"/>
              </a:rPr>
              <a:t>zwart</a:t>
            </a:r>
            <a:r>
              <a:rPr lang="en-US" sz="2162" dirty="0" smtClean="0">
                <a:latin typeface="Arial"/>
                <a:cs typeface="Arial"/>
              </a:rPr>
              <a:t> (</a:t>
            </a:r>
            <a:r>
              <a:rPr lang="en-US" sz="2162" dirty="0" err="1" smtClean="0">
                <a:latin typeface="Arial"/>
                <a:cs typeface="Arial"/>
              </a:rPr>
              <a:t>zelfs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eigen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radiostations</a:t>
            </a:r>
            <a:r>
              <a:rPr lang="en-US" sz="2162" dirty="0" smtClean="0">
                <a:latin typeface="Arial"/>
                <a:cs typeface="Arial"/>
              </a:rPr>
              <a:t>)</a:t>
            </a:r>
          </a:p>
          <a:p>
            <a:r>
              <a:rPr lang="en-US" sz="2162" u="sng" dirty="0" smtClean="0">
                <a:latin typeface="Arial"/>
                <a:cs typeface="Arial"/>
              </a:rPr>
              <a:t>Rhythm-and-blues </a:t>
            </a:r>
            <a:r>
              <a:rPr lang="en-US" sz="2162" dirty="0" smtClean="0">
                <a:latin typeface="Arial"/>
                <a:cs typeface="Arial"/>
              </a:rPr>
              <a:t>is </a:t>
            </a:r>
            <a:r>
              <a:rPr lang="en-US" sz="2162" dirty="0" err="1" smtClean="0">
                <a:latin typeface="Arial"/>
                <a:cs typeface="Arial"/>
              </a:rPr>
              <a:t>zwarte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muziek</a:t>
            </a:r>
            <a:endParaRPr lang="en-US" sz="2162" dirty="0" smtClean="0">
              <a:latin typeface="Arial"/>
              <a:cs typeface="Arial"/>
            </a:endParaRPr>
          </a:p>
          <a:p>
            <a:r>
              <a:rPr lang="en-US" sz="2162" dirty="0" err="1" smtClean="0">
                <a:latin typeface="Arial"/>
                <a:cs typeface="Arial"/>
              </a:rPr>
              <a:t>Opzwepende</a:t>
            </a:r>
            <a:r>
              <a:rPr lang="en-US" sz="2162" dirty="0" smtClean="0">
                <a:latin typeface="Arial"/>
                <a:cs typeface="Arial"/>
              </a:rPr>
              <a:t> </a:t>
            </a:r>
            <a:r>
              <a:rPr lang="en-US" sz="2162" dirty="0" err="1" smtClean="0">
                <a:latin typeface="Arial"/>
                <a:cs typeface="Arial"/>
              </a:rPr>
              <a:t>muziek</a:t>
            </a:r>
            <a:r>
              <a:rPr lang="en-US" sz="2162" dirty="0" smtClean="0">
                <a:latin typeface="Arial"/>
                <a:cs typeface="Arial"/>
              </a:rPr>
              <a:t> met </a:t>
            </a:r>
            <a:r>
              <a:rPr lang="en-US" sz="2162" b="1" u="sng" dirty="0" err="1" smtClean="0">
                <a:latin typeface="Arial"/>
                <a:cs typeface="Arial"/>
              </a:rPr>
              <a:t>ritme-sectie</a:t>
            </a:r>
            <a:r>
              <a:rPr lang="en-US" sz="2162" dirty="0" smtClean="0">
                <a:latin typeface="Arial"/>
                <a:cs typeface="Arial"/>
              </a:rPr>
              <a:t>: </a:t>
            </a:r>
            <a:r>
              <a:rPr lang="en-US" sz="1700" dirty="0" smtClean="0">
                <a:latin typeface="Arial"/>
                <a:cs typeface="Arial"/>
              </a:rPr>
              <a:t>drums/bas/</a:t>
            </a:r>
            <a:r>
              <a:rPr lang="en-US" sz="1700" dirty="0" err="1" smtClean="0">
                <a:latin typeface="Arial"/>
                <a:cs typeface="Arial"/>
              </a:rPr>
              <a:t>gitaar</a:t>
            </a:r>
            <a:endParaRPr lang="en-US" sz="1700" dirty="0" smtClean="0">
              <a:latin typeface="Arial"/>
              <a:cs typeface="Arial"/>
            </a:endParaRPr>
          </a:p>
          <a:p>
            <a:r>
              <a:rPr lang="en-US" sz="2162" dirty="0" smtClean="0">
                <a:latin typeface="Arial"/>
                <a:cs typeface="Arial"/>
              </a:rPr>
              <a:t>Elvis </a:t>
            </a:r>
            <a:r>
              <a:rPr lang="en-US" sz="2162" u="sng" dirty="0" err="1" smtClean="0">
                <a:latin typeface="Arial"/>
                <a:cs typeface="Arial"/>
              </a:rPr>
              <a:t>eerste</a:t>
            </a:r>
            <a:r>
              <a:rPr lang="en-US" sz="2162" u="sng" dirty="0" smtClean="0">
                <a:latin typeface="Arial"/>
                <a:cs typeface="Arial"/>
              </a:rPr>
              <a:t> </a:t>
            </a:r>
            <a:r>
              <a:rPr lang="en-US" sz="2162" u="sng" dirty="0" err="1" smtClean="0">
                <a:latin typeface="Arial"/>
                <a:cs typeface="Arial"/>
              </a:rPr>
              <a:t>popidool</a:t>
            </a:r>
            <a:endParaRPr lang="en-US" sz="2162" u="sng" dirty="0" smtClean="0">
              <a:latin typeface="Arial"/>
              <a:cs typeface="Arial"/>
            </a:endParaRPr>
          </a:p>
          <a:p>
            <a:r>
              <a:rPr lang="en-US" sz="2162" dirty="0" smtClean="0">
                <a:latin typeface="Arial"/>
                <a:cs typeface="Arial"/>
              </a:rPr>
              <a:t>Eigen “</a:t>
            </a:r>
            <a:r>
              <a:rPr lang="en-US" sz="2162" dirty="0" err="1" smtClean="0">
                <a:latin typeface="Arial"/>
                <a:cs typeface="Arial"/>
              </a:rPr>
              <a:t>opwindende</a:t>
            </a:r>
            <a:r>
              <a:rPr lang="en-US" sz="2162" dirty="0" smtClean="0">
                <a:latin typeface="Arial"/>
                <a:cs typeface="Arial"/>
              </a:rPr>
              <a:t>” </a:t>
            </a:r>
            <a:r>
              <a:rPr lang="en-US" sz="2162" dirty="0" err="1" smtClean="0">
                <a:latin typeface="Arial"/>
                <a:cs typeface="Arial"/>
              </a:rPr>
              <a:t>dans</a:t>
            </a:r>
            <a:endParaRPr lang="en-US" sz="2162" dirty="0" smtClean="0">
              <a:latin typeface="Arial"/>
              <a:cs typeface="Arial"/>
            </a:endParaRPr>
          </a:p>
          <a:p>
            <a:r>
              <a:rPr lang="en-US" sz="2162" dirty="0" smtClean="0"/>
              <a:t> </a:t>
            </a:r>
            <a:r>
              <a:rPr lang="en-US" sz="2162" dirty="0">
                <a:hlinkClick r:id="rId2"/>
              </a:rPr>
              <a:t>https://www.youtube.com/watch?v=</a:t>
            </a:r>
            <a:r>
              <a:rPr lang="en-US" sz="2162" dirty="0" smtClean="0">
                <a:hlinkClick r:id="rId2"/>
              </a:rPr>
              <a:t>sGZm7EOamWk</a:t>
            </a:r>
            <a:endParaRPr lang="en-US" sz="2162" dirty="0" smtClean="0"/>
          </a:p>
          <a:p>
            <a:r>
              <a:rPr lang="en-US" sz="2162" dirty="0" smtClean="0"/>
              <a:t> </a:t>
            </a:r>
          </a:p>
          <a:p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://www.youtube.com/watch?v=</a:t>
            </a:r>
            <a:r>
              <a:rPr lang="pl-PL" dirty="0" smtClean="0">
                <a:hlinkClick r:id="rId3"/>
              </a:rPr>
              <a:t>COFHGFZxtnY</a:t>
            </a:r>
            <a:endParaRPr lang="pl-PL" dirty="0" smtClean="0"/>
          </a:p>
          <a:p>
            <a:endParaRPr lang="en-US" dirty="0"/>
          </a:p>
        </p:txBody>
      </p:sp>
      <p:pic>
        <p:nvPicPr>
          <p:cNvPr id="4" name="Picture 3" descr="elvis-bl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937" y="4077072"/>
            <a:ext cx="1835727" cy="2615952"/>
          </a:xfrm>
          <a:prstGeom prst="rect">
            <a:avLst/>
          </a:prstGeom>
        </p:spPr>
      </p:pic>
      <p:pic>
        <p:nvPicPr>
          <p:cNvPr id="7" name="Afbeelding 6" descr="5199184_f2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1" y="1770027"/>
            <a:ext cx="2031063" cy="2083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Popmuziek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geboren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latin typeface="Arial"/>
                <a:cs typeface="Arial"/>
              </a:rPr>
              <a:t>DE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muziek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voor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blanke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jeugd</a:t>
            </a:r>
            <a:endParaRPr lang="en-US" sz="8000" dirty="0" smtClean="0">
              <a:latin typeface="Arial"/>
              <a:cs typeface="Arial"/>
            </a:endParaRPr>
          </a:p>
          <a:p>
            <a:r>
              <a:rPr lang="en-US" sz="8000" dirty="0" err="1" smtClean="0">
                <a:latin typeface="Arial"/>
                <a:cs typeface="Arial"/>
              </a:rPr>
              <a:t>Afzetten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tegen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ouders</a:t>
            </a:r>
            <a:endParaRPr lang="en-US" sz="8000" dirty="0" smtClean="0">
              <a:latin typeface="Arial"/>
              <a:cs typeface="Arial"/>
            </a:endParaRPr>
          </a:p>
          <a:p>
            <a:r>
              <a:rPr lang="en-US" sz="8000" dirty="0" smtClean="0">
                <a:latin typeface="Arial"/>
                <a:cs typeface="Arial"/>
              </a:rPr>
              <a:t>Eigen </a:t>
            </a:r>
            <a:r>
              <a:rPr lang="en-US" sz="8000" dirty="0" err="1" smtClean="0">
                <a:latin typeface="Arial"/>
                <a:cs typeface="Arial"/>
              </a:rPr>
              <a:t>opzwepende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dans</a:t>
            </a:r>
            <a:r>
              <a:rPr lang="en-US" sz="8000" dirty="0" smtClean="0">
                <a:latin typeface="Arial"/>
                <a:cs typeface="Arial"/>
              </a:rPr>
              <a:t> </a:t>
            </a:r>
          </a:p>
          <a:p>
            <a:r>
              <a:rPr lang="en-US" sz="8000" dirty="0" smtClean="0">
                <a:latin typeface="Arial"/>
                <a:cs typeface="Arial"/>
              </a:rPr>
              <a:t>Eigen </a:t>
            </a:r>
            <a:r>
              <a:rPr lang="en-US" sz="8000" dirty="0" err="1" smtClean="0">
                <a:latin typeface="Arial"/>
                <a:cs typeface="Arial"/>
              </a:rPr>
              <a:t>kleding</a:t>
            </a:r>
            <a:r>
              <a:rPr lang="en-US" sz="8000" dirty="0" smtClean="0">
                <a:latin typeface="Arial"/>
                <a:cs typeface="Arial"/>
              </a:rPr>
              <a:t>: </a:t>
            </a:r>
            <a:r>
              <a:rPr lang="en-US" sz="8000" dirty="0" err="1" smtClean="0">
                <a:latin typeface="Arial"/>
                <a:cs typeface="Arial"/>
              </a:rPr>
              <a:t>suikerspinnen</a:t>
            </a:r>
            <a:r>
              <a:rPr lang="en-US" sz="8000" dirty="0" smtClean="0">
                <a:latin typeface="Arial"/>
                <a:cs typeface="Arial"/>
              </a:rPr>
              <a:t>, </a:t>
            </a:r>
            <a:r>
              <a:rPr lang="en-US" sz="8000" dirty="0" err="1" smtClean="0">
                <a:latin typeface="Arial"/>
                <a:cs typeface="Arial"/>
              </a:rPr>
              <a:t>vetkuif</a:t>
            </a:r>
            <a:endParaRPr lang="en-US" sz="8000" dirty="0" smtClean="0">
              <a:latin typeface="Arial"/>
              <a:cs typeface="Arial"/>
            </a:endParaRPr>
          </a:p>
          <a:p>
            <a:r>
              <a:rPr lang="en-US" sz="8000" dirty="0" err="1" smtClean="0">
                <a:latin typeface="Arial"/>
                <a:cs typeface="Arial"/>
              </a:rPr>
              <a:t>Gekte</a:t>
            </a:r>
            <a:r>
              <a:rPr lang="en-US" sz="8000" dirty="0" smtClean="0">
                <a:latin typeface="Arial"/>
                <a:cs typeface="Arial"/>
              </a:rPr>
              <a:t>, </a:t>
            </a:r>
            <a:r>
              <a:rPr lang="en-US" sz="8000" dirty="0" err="1" smtClean="0">
                <a:latin typeface="Arial"/>
                <a:cs typeface="Arial"/>
              </a:rPr>
              <a:t>totaal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nieuw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voor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jeugd</a:t>
            </a:r>
            <a:endParaRPr lang="en-US" sz="8000" dirty="0" smtClean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400" dirty="0" smtClean="0">
                <a:hlinkClick r:id="rId2"/>
              </a:rPr>
              <a:t>https://www.youtube.com/watch?v=3PdVqWuqUsI</a:t>
            </a:r>
            <a:endParaRPr lang="en-US" sz="6400" dirty="0" smtClean="0"/>
          </a:p>
          <a:p>
            <a:r>
              <a:rPr lang="en-US" sz="4800" dirty="0">
                <a:hlinkClick r:id="rId3"/>
              </a:rPr>
              <a:t>https://www.youtube.com/watch?v=</a:t>
            </a:r>
            <a:r>
              <a:rPr lang="en-US" sz="4800" dirty="0" smtClean="0">
                <a:hlinkClick r:id="rId3"/>
              </a:rPr>
              <a:t>mOLOeaYjRME</a:t>
            </a:r>
            <a:endParaRPr lang="en-US" sz="48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rock-en-roll-jurk-te-huur-in-onze-websh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1143000"/>
            <a:ext cx="1676400" cy="2087562"/>
          </a:xfrm>
          <a:prstGeom prst="rect">
            <a:avLst/>
          </a:prstGeom>
        </p:spPr>
      </p:pic>
      <p:pic>
        <p:nvPicPr>
          <p:cNvPr id="5" name="Picture 4" descr="rockin-rollin-elvi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230562"/>
            <a:ext cx="1543050" cy="2209800"/>
          </a:xfrm>
          <a:prstGeom prst="rect">
            <a:avLst/>
          </a:prstGeom>
        </p:spPr>
      </p:pic>
      <p:pic>
        <p:nvPicPr>
          <p:cNvPr id="6" name="Picture 5" descr="jukeb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1676400"/>
            <a:ext cx="1422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Arial"/>
                <a:cs typeface="Arial"/>
              </a:rPr>
              <a:t>Kenmerken Rock </a:t>
            </a:r>
            <a:r>
              <a:rPr lang="nl-NL" dirty="0" err="1" smtClean="0">
                <a:latin typeface="Arial"/>
                <a:cs typeface="Arial"/>
              </a:rPr>
              <a:t>and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dirty="0" err="1" smtClean="0">
                <a:latin typeface="Arial"/>
                <a:cs typeface="Arial"/>
              </a:rPr>
              <a:t>Rollmuziek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Akkoordenschema:  </a:t>
            </a:r>
            <a:r>
              <a:rPr lang="nl-NL" dirty="0" smtClean="0">
                <a:latin typeface="Arial"/>
                <a:cs typeface="Arial"/>
              </a:rPr>
              <a:t>Gebaseerd op een akkoordenschema van 3 akkoorden</a:t>
            </a: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Instrumenten: </a:t>
            </a:r>
            <a:r>
              <a:rPr lang="nl-NL" dirty="0" smtClean="0">
                <a:latin typeface="Arial"/>
                <a:cs typeface="Arial"/>
              </a:rPr>
              <a:t>Drums, basgitaar, gitaar eventueel aangevuld met saxofoon en piano</a:t>
            </a: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Muziek: </a:t>
            </a:r>
            <a:r>
              <a:rPr lang="nl-NL" dirty="0" smtClean="0">
                <a:latin typeface="Arial"/>
                <a:cs typeface="Arial"/>
              </a:rPr>
              <a:t>Niet te ingewikkeld, duidelijke structuur van refrein en couplet en opzwepende beat</a:t>
            </a:r>
          </a:p>
          <a:p>
            <a:pPr marL="0" indent="0">
              <a:buNone/>
            </a:pPr>
            <a:r>
              <a:rPr lang="nl-NL" u="sng" dirty="0" smtClean="0">
                <a:latin typeface="Arial"/>
                <a:cs typeface="Arial"/>
              </a:rPr>
              <a:t>Dansen: </a:t>
            </a:r>
            <a:r>
              <a:rPr lang="nl-NL" dirty="0" smtClean="0">
                <a:latin typeface="Arial"/>
                <a:cs typeface="Arial"/>
              </a:rPr>
              <a:t>Vanuit de heupen</a:t>
            </a:r>
            <a:endParaRPr lang="nl-NL" u="sng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u="sng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34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Jeugdcultuur geboren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Een </a:t>
            </a:r>
            <a:r>
              <a:rPr lang="nl-NL" dirty="0">
                <a:latin typeface="Arial"/>
                <a:cs typeface="Arial"/>
              </a:rPr>
              <a:t>jongerencultuur is een groep jongeren die gebruik maken van dezelfde soort normen en waarden. Dit uit zich in kleding en andere uiterlijke kenmerken, taal en muziek.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  <p:pic>
        <p:nvPicPr>
          <p:cNvPr id="4" name="Afbeelding 3" descr="Sf_hip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29000"/>
            <a:ext cx="3343920" cy="2903984"/>
          </a:xfrm>
          <a:prstGeom prst="rect">
            <a:avLst/>
          </a:prstGeom>
        </p:spPr>
      </p:pic>
      <p:pic>
        <p:nvPicPr>
          <p:cNvPr id="5" name="Afbeelding 4" descr="punks-703x3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65" y="3140968"/>
            <a:ext cx="4038352" cy="1536328"/>
          </a:xfrm>
          <a:prstGeom prst="rect">
            <a:avLst/>
          </a:prstGeom>
        </p:spPr>
      </p:pic>
      <p:pic>
        <p:nvPicPr>
          <p:cNvPr id="6" name="Afbeelding 5" descr="docuzondag2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65" y="4434520"/>
            <a:ext cx="1870472" cy="1658776"/>
          </a:xfrm>
          <a:prstGeom prst="rect">
            <a:avLst/>
          </a:prstGeom>
        </p:spPr>
      </p:pic>
      <p:pic>
        <p:nvPicPr>
          <p:cNvPr id="7" name="Afbeelding 6" descr="4038866_or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36" y="4677296"/>
            <a:ext cx="3070535" cy="17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Arial"/>
                <a:cs typeface="Arial"/>
              </a:rPr>
              <a:t>Muziek belangrijk identificatiemiddel</a:t>
            </a:r>
            <a:endParaRPr lang="nl-NL" dirty="0">
              <a:latin typeface="Arial"/>
              <a:cs typeface="Arial"/>
            </a:endParaRPr>
          </a:p>
        </p:txBody>
      </p:sp>
      <p:pic>
        <p:nvPicPr>
          <p:cNvPr id="4" name="Tijdelijke aanduiding voor inhoud 3" descr="100430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26447"/>
          <a:stretch>
            <a:fillRect/>
          </a:stretch>
        </p:blipFill>
        <p:spPr>
          <a:xfrm>
            <a:off x="993973" y="1628799"/>
            <a:ext cx="3538736" cy="2377039"/>
          </a:xfrm>
        </p:spPr>
      </p:pic>
      <p:pic>
        <p:nvPicPr>
          <p:cNvPr id="5" name="Afbeelding 4" descr="jar50_-_05_ra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59000"/>
            <a:ext cx="4034780" cy="2519040"/>
          </a:xfrm>
          <a:prstGeom prst="rect">
            <a:avLst/>
          </a:prstGeom>
        </p:spPr>
      </p:pic>
      <p:pic>
        <p:nvPicPr>
          <p:cNvPr id="6" name="Afbeelding 5" descr="triotr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048"/>
            <a:ext cx="3305944" cy="2785492"/>
          </a:xfrm>
          <a:prstGeom prst="rect">
            <a:avLst/>
          </a:prstGeom>
        </p:spPr>
      </p:pic>
      <p:pic>
        <p:nvPicPr>
          <p:cNvPr id="8" name="Afbeelding 7" descr="tv_jaren_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61" y="4190400"/>
            <a:ext cx="3425428" cy="2289676"/>
          </a:xfrm>
          <a:prstGeom prst="rect">
            <a:avLst/>
          </a:prstGeom>
        </p:spPr>
      </p:pic>
      <p:pic>
        <p:nvPicPr>
          <p:cNvPr id="9" name="Afbeelding 8" descr="home_jukebo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93" y="4509120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/>
                <a:cs typeface="Arial"/>
              </a:rPr>
              <a:t>Nederlands jeugd</a:t>
            </a:r>
            <a:br>
              <a:rPr lang="nl-NL" sz="3200" dirty="0" smtClean="0">
                <a:latin typeface="Arial"/>
                <a:cs typeface="Arial"/>
              </a:rPr>
            </a:br>
            <a:r>
              <a:rPr lang="nl-NL" sz="3200" dirty="0" smtClean="0">
                <a:latin typeface="Arial"/>
                <a:cs typeface="Arial"/>
              </a:rPr>
              <a:t> begint ook  te verwilderen!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w9dtRCWWX64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imagesCA2QUHAJ--Desktop-Resolutie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92896"/>
            <a:ext cx="35052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381</TotalTime>
  <Words>323</Words>
  <Application>Microsoft Macintosh PowerPoint</Application>
  <PresentationFormat>Diavoorstelling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Forte</vt:lpstr>
      <vt:lpstr>Popmuziek </vt:lpstr>
      <vt:lpstr>PowerPoint-presentatie</vt:lpstr>
      <vt:lpstr>PowerPoint-presentatie</vt:lpstr>
      <vt:lpstr>“A white boy who sounded black” Amerika jaren ‘50</vt:lpstr>
      <vt:lpstr>Popmuziek geboren</vt:lpstr>
      <vt:lpstr>Kenmerken Rock and Rollmuziek</vt:lpstr>
      <vt:lpstr>Jeugdcultuur geboren</vt:lpstr>
      <vt:lpstr>Muziek belangrijk identificatiemiddel</vt:lpstr>
      <vt:lpstr>Nederlands jeugd  begint ook  te verwilderen!</vt:lpstr>
      <vt:lpstr>Britse popmuziek  jaren ‘60</vt:lpstr>
      <vt:lpstr>Beatles-mania</vt:lpstr>
      <vt:lpstr>Beatles in Nederland</vt:lpstr>
      <vt:lpstr>Rebels</vt:lpstr>
      <vt:lpstr>Nog meer provoceren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Jaren 50</dc:title>
  <dc:creator>ATC</dc:creator>
  <cp:lastModifiedBy>ATC</cp:lastModifiedBy>
  <cp:revision>125</cp:revision>
  <dcterms:created xsi:type="dcterms:W3CDTF">2012-10-08T13:00:49Z</dcterms:created>
  <dcterms:modified xsi:type="dcterms:W3CDTF">2015-09-13T10:14:14Z</dcterms:modified>
</cp:coreProperties>
</file>